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8"/>
  </p:notesMasterIdLst>
  <p:sldIdLst>
    <p:sldId id="282" r:id="rId2"/>
    <p:sldId id="275" r:id="rId3"/>
    <p:sldId id="256" r:id="rId4"/>
    <p:sldId id="257" r:id="rId5"/>
    <p:sldId id="258" r:id="rId6"/>
    <p:sldId id="267" r:id="rId7"/>
    <p:sldId id="281" r:id="rId8"/>
    <p:sldId id="262" r:id="rId9"/>
    <p:sldId id="268" r:id="rId10"/>
    <p:sldId id="259" r:id="rId11"/>
    <p:sldId id="260" r:id="rId12"/>
    <p:sldId id="270" r:id="rId13"/>
    <p:sldId id="265" r:id="rId14"/>
    <p:sldId id="264" r:id="rId15"/>
    <p:sldId id="266" r:id="rId16"/>
    <p:sldId id="271" r:id="rId17"/>
    <p:sldId id="269" r:id="rId18"/>
    <p:sldId id="278" r:id="rId19"/>
    <p:sldId id="276" r:id="rId20"/>
    <p:sldId id="277" r:id="rId21"/>
    <p:sldId id="261" r:id="rId22"/>
    <p:sldId id="273" r:id="rId23"/>
    <p:sldId id="272" r:id="rId24"/>
    <p:sldId id="279" r:id="rId25"/>
    <p:sldId id="280" r:id="rId26"/>
    <p:sldId id="274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bastian" id="{61C2FF76-02FC-40C8-A2A4-6703B297EFE7}">
          <p14:sldIdLst>
            <p14:sldId id="282"/>
            <p14:sldId id="275"/>
            <p14:sldId id="256"/>
            <p14:sldId id="257"/>
            <p14:sldId id="258"/>
            <p14:sldId id="267"/>
            <p14:sldId id="281"/>
            <p14:sldId id="262"/>
          </p14:sldIdLst>
        </p14:section>
        <p14:section name="Johannes" id="{504F1288-E6EE-45B5-8083-6E7C4CFF24CA}">
          <p14:sldIdLst>
            <p14:sldId id="268"/>
          </p14:sldIdLst>
        </p14:section>
        <p14:section name="Tim" id="{0812A3DD-3832-4E12-8392-1A423E414597}">
          <p14:sldIdLst>
            <p14:sldId id="259"/>
          </p14:sldIdLst>
        </p14:section>
        <p14:section name="Johannes" id="{9CC0B2E0-4150-4190-A8C1-0614214A8740}">
          <p14:sldIdLst>
            <p14:sldId id="260"/>
          </p14:sldIdLst>
        </p14:section>
        <p14:section name="Tim" id="{725C357B-1C09-4E25-99BE-273BAF61FD80}">
          <p14:sldIdLst>
            <p14:sldId id="270"/>
            <p14:sldId id="265"/>
            <p14:sldId id="264"/>
            <p14:sldId id="266"/>
          </p14:sldIdLst>
        </p14:section>
        <p14:section name="Johannes" id="{AA04029E-9E35-4AA4-8CB0-86B8CA0358C5}">
          <p14:sldIdLst>
            <p14:sldId id="271"/>
            <p14:sldId id="269"/>
            <p14:sldId id="278"/>
            <p14:sldId id="276"/>
            <p14:sldId id="277"/>
            <p14:sldId id="261"/>
            <p14:sldId id="273"/>
            <p14:sldId id="272"/>
            <p14:sldId id="279"/>
            <p14:sldId id="280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jo Nützel" initials="JN" lastIdx="1" clrIdx="0">
    <p:extLst>
      <p:ext uri="{19B8F6BF-5375-455C-9EA6-DF929625EA0E}">
        <p15:presenceInfo xmlns:p15="http://schemas.microsoft.com/office/powerpoint/2012/main" userId="35c254751635819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C000"/>
    <a:srgbClr val="FDA401"/>
    <a:srgbClr val="FE5400"/>
    <a:srgbClr val="FEE300"/>
    <a:srgbClr val="440154"/>
    <a:srgbClr val="31688E"/>
    <a:srgbClr val="34B679"/>
    <a:srgbClr val="FDE7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7193" autoAdjust="0"/>
  </p:normalViewPr>
  <p:slideViewPr>
    <p:cSldViewPr snapToGrid="0">
      <p:cViewPr varScale="1">
        <p:scale>
          <a:sx n="85" d="100"/>
          <a:sy n="85" d="100"/>
        </p:scale>
        <p:origin x="14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Vulnerability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0D5-4958-9D4F-93EECB80068A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0D5-4958-9D4F-93EECB80068A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0D5-4958-9D4F-93EECB80068A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0D5-4958-9D4F-93EECB80068A}"/>
              </c:ext>
            </c:extLst>
          </c:dPt>
          <c:cat>
            <c:strRef>
              <c:f>Tabelle1!$A$2:$A$5</c:f>
              <c:strCache>
                <c:ptCount val="4"/>
                <c:pt idx="0">
                  <c:v>Population</c:v>
                </c:pt>
                <c:pt idx="1">
                  <c:v>Buildings</c:v>
                </c:pt>
                <c:pt idx="2">
                  <c:v>Streets</c:v>
                </c:pt>
                <c:pt idx="3">
                  <c:v>Landuse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0.2</c:v>
                </c:pt>
                <c:pt idx="1">
                  <c:v>0.35</c:v>
                </c:pt>
                <c:pt idx="2">
                  <c:v>0.25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115-40B1-84F7-48E532FED7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tif>
</file>

<file path=ppt/media/image11.tif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jpg>
</file>

<file path=ppt/media/image3.jpeg>
</file>

<file path=ppt/media/image4.png>
</file>

<file path=ppt/media/image5.png>
</file>

<file path=ppt/media/image6.jpe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063B76-3B39-4D67-BE52-AEA4D3E19B80}" type="datetimeFigureOut">
              <a:rPr lang="de-DE" smtClean="0"/>
              <a:t>05.02.2020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41F888-08A2-4161-B992-D782118EFD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0751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70070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4485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13832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60249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96005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319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8829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Facts</a:t>
            </a:r>
          </a:p>
          <a:p>
            <a:pPr>
              <a:buFontTx/>
              <a:buChar char="-"/>
            </a:pP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History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Current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status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Area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3026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Why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1706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Why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5388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Population </a:t>
            </a:r>
            <a:r>
              <a:rPr lang="de-DE" dirty="0" err="1"/>
              <a:t>data</a:t>
            </a:r>
            <a:r>
              <a:rPr lang="de-DE" dirty="0"/>
              <a:t>: ISTAT = </a:t>
            </a:r>
            <a:r>
              <a:rPr lang="de-DE" dirty="0" err="1"/>
              <a:t>governmental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census</a:t>
            </a:r>
            <a:r>
              <a:rPr lang="de-DE" dirty="0"/>
              <a:t> 2011 –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downloaded</a:t>
            </a:r>
            <a:r>
              <a:rPr lang="de-DE" dirty="0"/>
              <a:t> e.g. just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Sicily</a:t>
            </a:r>
            <a:r>
              <a:rPr lang="de-DE" dirty="0"/>
              <a:t> and </a:t>
            </a:r>
            <a:r>
              <a:rPr lang="de-DE" dirty="0" err="1"/>
              <a:t>contains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, </a:t>
            </a:r>
            <a:r>
              <a:rPr lang="de-DE" dirty="0" err="1"/>
              <a:t>density</a:t>
            </a:r>
            <a:r>
              <a:rPr lang="de-DE" dirty="0"/>
              <a:t> </a:t>
            </a:r>
            <a:r>
              <a:rPr lang="de-DE" dirty="0" err="1"/>
              <a:t>sorted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postal </a:t>
            </a:r>
            <a:r>
              <a:rPr lang="de-DE" dirty="0" err="1"/>
              <a:t>codes</a:t>
            </a:r>
            <a:endParaRPr lang="de-DE" dirty="0"/>
          </a:p>
          <a:p>
            <a:r>
              <a:rPr lang="de-DE" dirty="0"/>
              <a:t>DTM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opendataportal</a:t>
            </a:r>
            <a:r>
              <a:rPr lang="de-DE" dirty="0"/>
              <a:t> (</a:t>
            </a:r>
            <a:r>
              <a:rPr lang="de-DE" dirty="0" err="1"/>
              <a:t>resolution</a:t>
            </a:r>
            <a:r>
              <a:rPr lang="de-DE" dirty="0"/>
              <a:t> 20m)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geotiff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334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GRASS GIS: Import, </a:t>
            </a:r>
            <a:r>
              <a:rPr lang="de-DE" dirty="0" err="1"/>
              <a:t>clip</a:t>
            </a:r>
            <a:r>
              <a:rPr lang="de-DE" dirty="0"/>
              <a:t>, </a:t>
            </a:r>
            <a:r>
              <a:rPr lang="de-DE" dirty="0" err="1"/>
              <a:t>rasterize</a:t>
            </a:r>
            <a:r>
              <a:rPr lang="de-DE" dirty="0"/>
              <a:t>,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calculation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vulnerability</a:t>
            </a:r>
            <a:r>
              <a:rPr lang="de-DE" dirty="0"/>
              <a:t>; </a:t>
            </a:r>
            <a:r>
              <a:rPr lang="de-DE" dirty="0" err="1"/>
              <a:t>v.db.droprow</a:t>
            </a:r>
            <a:r>
              <a:rPr lang="de-DE" dirty="0"/>
              <a:t>, </a:t>
            </a:r>
            <a:r>
              <a:rPr lang="de-DE" dirty="0" err="1"/>
              <a:t>dropcolumn</a:t>
            </a:r>
            <a:r>
              <a:rPr lang="de-DE" dirty="0"/>
              <a:t> (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operations</a:t>
            </a:r>
            <a:r>
              <a:rPr lang="de-DE" dirty="0"/>
              <a:t>)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preprocessing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and </a:t>
            </a:r>
            <a:r>
              <a:rPr lang="de-DE" dirty="0" err="1"/>
              <a:t>merging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geographical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(administrative </a:t>
            </a:r>
            <a:r>
              <a:rPr lang="de-DE" dirty="0" err="1"/>
              <a:t>regions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6181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0606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9370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1F888-08A2-4161-B992-D782118EFDEA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8095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60F8FE-7552-4E84-A2E3-5754E24DC7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AA2FAF7-B966-49C6-ACB9-2357F1B8F5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13F646-DE32-497C-8CCB-69CFF82E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991DA-97D4-4AC0-AC2F-FBC54CD3D6E5}" type="datetime1">
              <a:rPr lang="de-DE" smtClean="0"/>
              <a:t>05.02.2020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7DF973-19C9-4CD8-AB18-7952D104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0A37A-4063-4A5B-BB58-826C4BFC7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1034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07FF05-B982-4A75-AA0B-8418B8B54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74BE430-29E6-49B1-A3F2-D216A08E9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DBDDE3-D1AB-40F1-97B3-A7771FB95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78045-82FF-4939-B3F2-F80C833B391F}" type="datetime1">
              <a:rPr lang="de-DE" smtClean="0"/>
              <a:t>05.02.2020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BE63B9-D245-4FDD-99D1-4DC2E0A87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FC88A0-226F-4CB7-AF57-A52A1440F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2837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0555416-8C08-4BC8-A715-30EAAF5EAC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5E2B3B9-5028-4CEE-8736-855C226D08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D60183-658A-48E5-9D34-C113DE70C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BC37-2BE0-4418-901D-F85BF431B14A}" type="datetime1">
              <a:rPr lang="de-DE" smtClean="0"/>
              <a:t>05.02.2020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6838B1-9CD9-434D-A721-DF71EE380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AB5202B-D115-4557-AB58-EBC58D8CD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1481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3B63B1-9B3B-4E0E-AA27-93DAD0316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338475-75AD-45F0-8094-BF579D7B3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300095-A39A-4CCB-824D-62DBCEDE5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485B0-2D8E-40D5-A73B-935F895D9448}" type="datetime1">
              <a:rPr lang="de-DE" smtClean="0"/>
              <a:t>05.02.2020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813A94A-7FD2-470D-BC7D-F38CC1B77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289BC9-A9E0-4D59-AC2C-FA1F8B773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4510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5167C0-4B3B-4054-9130-F105B12F4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C38EC33-A79C-426E-8ED4-AF3B1CC54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903BA7-FE5C-4048-9774-B17B1D5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6275F-E2AD-4A49-AC26-5E76F6F8A35E}" type="datetime1">
              <a:rPr lang="de-DE" smtClean="0"/>
              <a:t>05.02.2020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7576C6-529C-45B2-9260-FD5D4FB6A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7DAE89-B586-4D08-A243-A67FDAD6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5298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2A1CA1-A267-41E2-BCD1-781EC6B11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3E8F4A-1B6F-4752-9164-C97464FED8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2ED414-A27D-4720-A451-06AEC33EF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0405110-F169-400D-9B42-04571B02B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EC423-23AC-46BB-910A-9EAC9860B472}" type="datetime1">
              <a:rPr lang="de-DE" smtClean="0"/>
              <a:t>05.02.2020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FC16042-410D-415A-A2CC-54EE79DE2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2FE500B-A65F-44C7-9B38-90DCDF42B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4443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72EC41-576A-4E39-A6D7-737D1143E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E5E825-C1C3-4FE3-B211-8A37289D3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C1A3F88-8AAA-4EE2-B963-A1FEEB25CB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67A3ACE-4562-4A7C-A9B6-95C5C91858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AC25F93-CC9F-4D82-880E-B8486A7D36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3825A89-72E1-4F80-8F0A-EB6F3DEF2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BE240-A05F-4B84-8E00-B4F0206EF431}" type="datetime1">
              <a:rPr lang="de-DE" smtClean="0"/>
              <a:t>05.02.2020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A32F9B0-270E-45C0-AB08-9CB8F8675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B7D3833-E86C-47D9-8151-766BA5351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0594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B8D13B-27D3-4A43-BC3A-7858443F0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DE8498-09EB-41EA-B0A6-508FCE9E4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FBB1-74E7-488C-B15F-B0693F1D1C30}" type="datetime1">
              <a:rPr lang="de-DE" smtClean="0"/>
              <a:t>05.02.2020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B78423F-539F-40C3-80B4-5299684E1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1BD5CE0-FBC1-4E3A-86CE-9AC26C6DB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7460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9FCBABB-2532-45BE-B1A8-71ABF11A9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50-EEBF-4816-8B10-8DDA7D05DF6C}" type="datetime1">
              <a:rPr lang="de-DE" smtClean="0"/>
              <a:t>05.02.2020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EB19DD-DF5A-49BC-A6F6-854323D2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6CD09B-F0AD-4438-8C0D-AFF1B8D54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4514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055D03-F606-4022-81EB-6BABEDB57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E51F50-84AD-405D-A7CF-32316D7EC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10408BC-BBAE-4726-B7BA-9D2105543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754716-D15E-4673-847A-25ED42F62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E3EAD-2C91-4AFC-8607-9BC36CE4180B}" type="datetime1">
              <a:rPr lang="de-DE" smtClean="0"/>
              <a:t>05.02.2020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C5F7E6E-F77F-4E77-8E9F-6BD63DFAC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80E7F45-04D1-44E8-A99F-137878F61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250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59D820-4221-4C73-95B8-EC053E588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9ADBA6D-7B46-41F9-BECD-4AD98D7651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6000FE-FFD6-45C5-8335-A83FF1E010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CC6D81C-4597-48A5-AD9D-BD37D6F99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10B4B-9EFF-4FB0-9697-415DC2DE39C3}" type="datetime1">
              <a:rPr lang="de-DE" smtClean="0"/>
              <a:t>05.02.2020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B25B055-9ABE-4FB4-A9E1-9E310B5C2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3EA620-B7FC-40BC-8D95-D5A8A171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7033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A5BBAC9-DB5C-4021-A585-0B96B5FC2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4A4A388-D2AB-4556-85F6-8743187DF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A7BC831-A11A-45CF-A096-E723848A17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034DE-50B1-4BAC-B10B-E5679262B5FC}" type="datetime1">
              <a:rPr lang="de-DE" smtClean="0"/>
              <a:t>05.02.2020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A14898E-A1DC-4CA1-AAE0-48453AA40D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917D8C-59BC-4F4C-B770-961BBAF490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1BB71-5B99-4224-BCBA-D5D118A8E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4884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mmmerlan/fossgis_projec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022D6C-B6CD-407E-A3CD-59ED1097C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69A6-1A55-42C9-88D8-1EC497EFC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F5A4AA0-E6EE-4B0F-ABFC-64601F76F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537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4.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hazards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DTM and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historical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previous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eruptions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Population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Administrative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areas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Buildings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Streets</a:t>
            </a:r>
          </a:p>
          <a:p>
            <a:pPr lvl="1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Landuse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D63222-D75E-4880-B493-5B0084132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5695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5. 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36723"/>
            <a:ext cx="10515600" cy="3640239"/>
          </a:xfrm>
        </p:spPr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Overpass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Turbo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collection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GRASS GIS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QGIS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mapping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Q-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LavHA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lava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flood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simulation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(QGIS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plugin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01B67D-5E0C-4AB7-B81A-AD567808F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590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Workflow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45DBA-8F59-476E-ACD8-99AE9CEB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12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4CFC7A4-0DEB-4D92-B106-24AC2D87E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613" y="1690688"/>
            <a:ext cx="7724775" cy="3733800"/>
          </a:xfrm>
          <a:prstGeom prst="rect">
            <a:avLst/>
          </a:prstGeom>
        </p:spPr>
      </p:pic>
      <p:sp>
        <p:nvSpPr>
          <p:cNvPr id="9" name="Multiplikationszeichen 8">
            <a:extLst>
              <a:ext uri="{FF2B5EF4-FFF2-40B4-BE49-F238E27FC236}">
                <a16:creationId xmlns:a16="http://schemas.microsoft.com/office/drawing/2014/main" id="{4CEC9041-4968-4DF4-A30B-254A72CD0DF9}"/>
              </a:ext>
            </a:extLst>
          </p:cNvPr>
          <p:cNvSpPr/>
          <p:nvPr/>
        </p:nvSpPr>
        <p:spPr>
          <a:xfrm>
            <a:off x="3420533" y="1348009"/>
            <a:ext cx="1080000" cy="1080000"/>
          </a:xfrm>
          <a:prstGeom prst="mathMultiply">
            <a:avLst>
              <a:gd name="adj1" fmla="val 15187"/>
            </a:avLst>
          </a:pr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81B2AB1-8A28-4292-97FA-821C38D48D38}"/>
              </a:ext>
            </a:extLst>
          </p:cNvPr>
          <p:cNvSpPr/>
          <p:nvPr/>
        </p:nvSpPr>
        <p:spPr>
          <a:xfrm>
            <a:off x="7382933" y="1478844"/>
            <a:ext cx="2709334" cy="22013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8066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6.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Analysis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992266-CD86-45B6-B337-B1A3DE2CE7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1736" y="1630971"/>
            <a:ext cx="2629804" cy="251478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A46AF7E-BB91-47AF-9FA2-B106332B43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27977" y="1630971"/>
            <a:ext cx="2629804" cy="251478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30747D8-F423-41FF-A944-09533B439F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4218" y="1630971"/>
            <a:ext cx="2629804" cy="2514782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13DC1F3-0922-48EF-A1B8-EB9E51597F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40460" y="1630971"/>
            <a:ext cx="2629804" cy="2514782"/>
          </a:xfrm>
          <a:prstGeom prst="rect">
            <a:avLst/>
          </a:prstGeom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314888A-34C8-487E-85DA-9663743BA0B6}"/>
              </a:ext>
            </a:extLst>
          </p:cNvPr>
          <p:cNvCxnSpPr/>
          <p:nvPr/>
        </p:nvCxnSpPr>
        <p:spPr>
          <a:xfrm>
            <a:off x="3352800" y="6121577"/>
            <a:ext cx="5486400" cy="0"/>
          </a:xfrm>
          <a:prstGeom prst="line">
            <a:avLst/>
          </a:prstGeom>
          <a:ln w="152400">
            <a:gradFill flip="none" rotWithShape="1">
              <a:gsLst>
                <a:gs pos="0">
                  <a:srgbClr val="FDE725"/>
                </a:gs>
                <a:gs pos="33000">
                  <a:srgbClr val="34B679"/>
                </a:gs>
                <a:gs pos="66000">
                  <a:srgbClr val="31688E"/>
                </a:gs>
                <a:gs pos="100000">
                  <a:srgbClr val="440154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D621D653-2BA3-4D3C-BB2C-7CCE1C518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13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6D03E39-5A25-4A23-B98C-2C73424941B3}"/>
              </a:ext>
            </a:extLst>
          </p:cNvPr>
          <p:cNvSpPr txBox="1"/>
          <p:nvPr/>
        </p:nvSpPr>
        <p:spPr>
          <a:xfrm>
            <a:off x="421736" y="4312353"/>
            <a:ext cx="2629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Building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buildings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per 100x100m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AB96DD5-C8B0-4EDD-B43A-6AB3116EF0E9}"/>
              </a:ext>
            </a:extLst>
          </p:cNvPr>
          <p:cNvSpPr txBox="1"/>
          <p:nvPr/>
        </p:nvSpPr>
        <p:spPr>
          <a:xfrm>
            <a:off x="3327977" y="4309207"/>
            <a:ext cx="2629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Landuse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Different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landuse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purposes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reclassified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00B2EA03-8130-4834-BBE3-0DD177E18B5A}"/>
              </a:ext>
            </a:extLst>
          </p:cNvPr>
          <p:cNvSpPr txBox="1"/>
          <p:nvPr/>
        </p:nvSpPr>
        <p:spPr>
          <a:xfrm>
            <a:off x="6234218" y="4309207"/>
            <a:ext cx="2629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Population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Density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per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district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201CDC6-67F8-4115-BDE0-D4A4676BE8EB}"/>
              </a:ext>
            </a:extLst>
          </p:cNvPr>
          <p:cNvSpPr txBox="1"/>
          <p:nvPr/>
        </p:nvSpPr>
        <p:spPr>
          <a:xfrm>
            <a:off x="9140459" y="4309207"/>
            <a:ext cx="2629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Road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  <a:endParaRPr lang="de-DE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„Roadpoints“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relevant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roads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per 100x100m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83F58418-F48D-4AE8-AE4F-73313C3D7FC8}"/>
              </a:ext>
            </a:extLst>
          </p:cNvPr>
          <p:cNvSpPr txBox="1"/>
          <p:nvPr/>
        </p:nvSpPr>
        <p:spPr>
          <a:xfrm>
            <a:off x="2255370" y="5632974"/>
            <a:ext cx="2194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High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E7D602B7-AB60-44BE-A043-0A72F13EE43E}"/>
              </a:ext>
            </a:extLst>
          </p:cNvPr>
          <p:cNvSpPr txBox="1"/>
          <p:nvPr/>
        </p:nvSpPr>
        <p:spPr>
          <a:xfrm>
            <a:off x="7741770" y="5632974"/>
            <a:ext cx="2194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Low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348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Weighting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90915EF8-B7ED-4433-A6EE-573412A7E4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3877237"/>
              </p:ext>
            </p:extLst>
          </p:nvPr>
        </p:nvGraphicFramePr>
        <p:xfrm>
          <a:off x="2648717" y="1365967"/>
          <a:ext cx="6894567" cy="48109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6932EAC-9012-4A6C-B8C8-1657F534A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14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960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Some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kind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613CEFC-A673-4F2A-B181-F39DB4D65F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311" b="416"/>
          <a:stretch/>
        </p:blipFill>
        <p:spPr>
          <a:xfrm>
            <a:off x="2497985" y="0"/>
            <a:ext cx="7196031" cy="6858000"/>
          </a:xfrm>
          <a:prstGeom prst="rect">
            <a:avLst/>
          </a:prstGeom>
        </p:spPr>
      </p:pic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D1A35F6F-C0F2-4CFE-9514-48E1DA793E5D}"/>
              </a:ext>
            </a:extLst>
          </p:cNvPr>
          <p:cNvCxnSpPr/>
          <p:nvPr/>
        </p:nvCxnSpPr>
        <p:spPr>
          <a:xfrm>
            <a:off x="10248900" y="825677"/>
            <a:ext cx="0" cy="5400000"/>
          </a:xfrm>
          <a:prstGeom prst="line">
            <a:avLst/>
          </a:prstGeom>
          <a:ln w="152400">
            <a:gradFill flip="none" rotWithShape="1">
              <a:gsLst>
                <a:gs pos="0">
                  <a:srgbClr val="FDE725"/>
                </a:gs>
                <a:gs pos="33000">
                  <a:srgbClr val="34B679"/>
                </a:gs>
                <a:gs pos="66000">
                  <a:srgbClr val="31688E"/>
                </a:gs>
                <a:gs pos="100000">
                  <a:srgbClr val="440154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F5409F5F-93B7-45EA-A398-9DDADC625018}"/>
              </a:ext>
            </a:extLst>
          </p:cNvPr>
          <p:cNvSpPr txBox="1"/>
          <p:nvPr/>
        </p:nvSpPr>
        <p:spPr>
          <a:xfrm>
            <a:off x="10248900" y="825677"/>
            <a:ext cx="1630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High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3B567CC9-8AA0-46F0-9CF2-3766E6FC18FA}"/>
              </a:ext>
            </a:extLst>
          </p:cNvPr>
          <p:cNvSpPr txBox="1"/>
          <p:nvPr/>
        </p:nvSpPr>
        <p:spPr>
          <a:xfrm>
            <a:off x="10248900" y="5579346"/>
            <a:ext cx="1630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Low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107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Workflow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45DBA-8F59-476E-ACD8-99AE9CEB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16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4CFC7A4-0DEB-4D92-B106-24AC2D87E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613" y="1690688"/>
            <a:ext cx="7724775" cy="3733800"/>
          </a:xfrm>
          <a:prstGeom prst="rect">
            <a:avLst/>
          </a:prstGeom>
        </p:spPr>
      </p:pic>
      <p:sp>
        <p:nvSpPr>
          <p:cNvPr id="9" name="Multiplikationszeichen 8">
            <a:extLst>
              <a:ext uri="{FF2B5EF4-FFF2-40B4-BE49-F238E27FC236}">
                <a16:creationId xmlns:a16="http://schemas.microsoft.com/office/drawing/2014/main" id="{4CEC9041-4968-4DF4-A30B-254A72CD0DF9}"/>
              </a:ext>
            </a:extLst>
          </p:cNvPr>
          <p:cNvSpPr/>
          <p:nvPr/>
        </p:nvSpPr>
        <p:spPr>
          <a:xfrm>
            <a:off x="3420533" y="1348009"/>
            <a:ext cx="1080000" cy="1080000"/>
          </a:xfrm>
          <a:prstGeom prst="mathMultiply">
            <a:avLst>
              <a:gd name="adj1" fmla="val 15187"/>
            </a:avLst>
          </a:pr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81B2AB1-8A28-4292-97FA-821C38D48D38}"/>
              </a:ext>
            </a:extLst>
          </p:cNvPr>
          <p:cNvSpPr/>
          <p:nvPr/>
        </p:nvSpPr>
        <p:spPr>
          <a:xfrm>
            <a:off x="4255911" y="1605065"/>
            <a:ext cx="3093156" cy="28992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1830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7. Q-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LavHA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01B67D-5E0C-4AB7-B81A-AD567808F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21665A5-27EB-4329-85E2-F34E5043A6FD}"/>
              </a:ext>
            </a:extLst>
          </p:cNvPr>
          <p:cNvSpPr txBox="1"/>
          <p:nvPr/>
        </p:nvSpPr>
        <p:spPr>
          <a:xfrm>
            <a:off x="8610600" y="1093321"/>
            <a:ext cx="23307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Fig.4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Q-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Lavha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Interface</a:t>
            </a:r>
            <a:endParaRPr lang="de-DE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Grafik 1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A49145D-A058-4767-A75A-71C974E1A6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01098"/>
            <a:ext cx="9701159" cy="545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769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Lava Flow Path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01B67D-5E0C-4AB7-B81A-AD567808F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18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Grafik 10" descr="Ein Bild, das Bildschirm, Gebäude enthält.&#10;&#10;Automatisch generierte Beschreibung">
            <a:extLst>
              <a:ext uri="{FF2B5EF4-FFF2-40B4-BE49-F238E27FC236}">
                <a16:creationId xmlns:a16="http://schemas.microsoft.com/office/drawing/2014/main" id="{FC6773BD-2857-49D6-B908-3621B26BF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26501"/>
            <a:ext cx="9907383" cy="482984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21665A5-27EB-4329-85E2-F34E5043A6FD}"/>
              </a:ext>
            </a:extLst>
          </p:cNvPr>
          <p:cNvSpPr txBox="1"/>
          <p:nvPr/>
        </p:nvSpPr>
        <p:spPr>
          <a:xfrm>
            <a:off x="8414840" y="5617686"/>
            <a:ext cx="23307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Fig.5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he central pixel and its surroundings pixels. (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Mossoux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et al. 2016, p.99)</a:t>
            </a:r>
            <a:endParaRPr lang="de-DE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078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Corrective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Factors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01B67D-5E0C-4AB7-B81A-AD567808F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19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09E9D7D-DAA3-4F8A-A769-35B1004279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981" y="1312606"/>
            <a:ext cx="7088037" cy="5545394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2DBEF25C-9C61-45ED-9455-6FA8D9334938}"/>
              </a:ext>
            </a:extLst>
          </p:cNvPr>
          <p:cNvSpPr txBox="1"/>
          <p:nvPr/>
        </p:nvSpPr>
        <p:spPr>
          <a:xfrm>
            <a:off x="9023056" y="1312606"/>
            <a:ext cx="23307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Fig.6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Use of the corrective factors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14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and H</a:t>
            </a:r>
            <a:r>
              <a:rPr lang="en-US" sz="1400" baseline="-250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on the elevation pixels (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Mossoux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et al. 2016, p.100)</a:t>
            </a:r>
            <a:endParaRPr lang="de-DE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8250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01B67D-5E0C-4AB7-B81A-AD567808F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2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Grafik 11" descr="Ein Bild, das Person, draußen, Mann, suchend enthält.&#10;&#10;Automatisch generierte Beschreibung">
            <a:extLst>
              <a:ext uri="{FF2B5EF4-FFF2-40B4-BE49-F238E27FC236}">
                <a16:creationId xmlns:a16="http://schemas.microsoft.com/office/drawing/2014/main" id="{06050485-3F6F-4A1A-AFAF-3F027A8DE0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377" y="0"/>
            <a:ext cx="5211246" cy="6858000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553CE797-63A0-4EDA-903D-5711CB1EB74E}"/>
              </a:ext>
            </a:extLst>
          </p:cNvPr>
          <p:cNvSpPr txBox="1"/>
          <p:nvPr/>
        </p:nvSpPr>
        <p:spPr>
          <a:xfrm>
            <a:off x="245732" y="6413698"/>
            <a:ext cx="3244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Andhika</a:t>
            </a:r>
            <a:r>
              <a:rPr lang="de-DE" sz="1400" cap="small" dirty="0">
                <a:latin typeface="Arial" panose="020B0604020202020204" pitchFamily="34" charset="0"/>
                <a:cs typeface="Arial" panose="020B0604020202020204" pitchFamily="34" charset="0"/>
              </a:rPr>
              <a:t> 2011</a:t>
            </a:r>
            <a:endParaRPr lang="de-DE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4956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Options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Lava Flow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Length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01B67D-5E0C-4AB7-B81A-AD567808F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20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21665A5-27EB-4329-85E2-F34E5043A6FD}"/>
              </a:ext>
            </a:extLst>
          </p:cNvPr>
          <p:cNvSpPr txBox="1"/>
          <p:nvPr/>
        </p:nvSpPr>
        <p:spPr>
          <a:xfrm>
            <a:off x="7423412" y="4980069"/>
            <a:ext cx="4313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Fig.7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Decreasing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cumulative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(Bonne et al. 2008).</a:t>
            </a:r>
          </a:p>
        </p:txBody>
      </p:sp>
      <p:pic>
        <p:nvPicPr>
          <p:cNvPr id="4" name="Grafik 3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24E571CF-5E5D-4296-BD10-43E236221F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14" b="37587"/>
          <a:stretch/>
        </p:blipFill>
        <p:spPr>
          <a:xfrm>
            <a:off x="7423412" y="2109019"/>
            <a:ext cx="4313597" cy="2817527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763F0C9-4EB3-4C5C-BDB4-D4CBBC111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0257"/>
            <a:ext cx="6585212" cy="3846705"/>
          </a:xfrm>
        </p:spPr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Maximum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length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Decreasing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cumulative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FLOWGOW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cooling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-limited 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11F409A9-1883-4856-9910-7D28A561D178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7EEC492B-DC4D-458D-8FA9-0B0A75A776C8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1632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Current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Traceback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most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recent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call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last):</a:t>
            </a: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File "C:/Users/jnlpu/.qgis2/python/plugins\volcano_plugin_v2_2_1\ui.py",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line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92, 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startSimulation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  dem =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self.loadDem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File "C:/Users/jnlpu/.qgis2/python/plugins\volcano_plugin_v2_2_1\ui.py",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line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142, 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loadDem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self.loadAscFile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'DEM')</a:t>
            </a: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File "C:/Users/jnlpu/.qgis2/python/plugins\volcano_plugin_v2_2_1\ui.py",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line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736, 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loadAscFile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simulation.raster.Raster.fromAsc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File "C:/Users/jnlpu/.qgis2/python/plugins\volcano_plugin_v2_2_1\simulation\raster.py",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line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47, 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fromAsc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matrix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np.loadtxt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file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File "C:\PROGRA~1\QGIS2~1.18\apps\Python27\lib\site-packages\numpy\lib\npyio.py",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line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985, 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loadtxt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items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= [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conv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conv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 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zip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converters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vals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)]</a:t>
            </a: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File "C:\PROGRA~1\QGIS2~1.18\apps\Python27\lib\site-packages\numpy\lib\npyio.py",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line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687, 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floatconv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(x)</a:t>
            </a:r>
          </a:p>
          <a:p>
            <a:pPr marL="0" indent="0">
              <a:buNone/>
            </a:pP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ValueError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invalid literal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(): -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nan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263CDD-5FC2-4C13-A9F9-22E4FF2B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21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257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8.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What‘s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next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Solving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Q-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LavHa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error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Replacing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20m DTM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preferably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 2m DTM, at least a 10m DEM</a:t>
            </a: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Calculating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Fitness Index of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Merging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hazard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263CDD-5FC2-4C13-A9F9-22E4FF2B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22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9568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Workflow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45DBA-8F59-476E-ACD8-99AE9CEB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23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4CFC7A4-0DEB-4D92-B106-24AC2D87E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613" y="1690688"/>
            <a:ext cx="7724775" cy="3733800"/>
          </a:xfrm>
          <a:prstGeom prst="rect">
            <a:avLst/>
          </a:prstGeom>
        </p:spPr>
      </p:pic>
      <p:sp>
        <p:nvSpPr>
          <p:cNvPr id="9" name="Multiplikationszeichen 8">
            <a:extLst>
              <a:ext uri="{FF2B5EF4-FFF2-40B4-BE49-F238E27FC236}">
                <a16:creationId xmlns:a16="http://schemas.microsoft.com/office/drawing/2014/main" id="{4CEC9041-4968-4DF4-A30B-254A72CD0DF9}"/>
              </a:ext>
            </a:extLst>
          </p:cNvPr>
          <p:cNvSpPr/>
          <p:nvPr/>
        </p:nvSpPr>
        <p:spPr>
          <a:xfrm>
            <a:off x="3420533" y="1348009"/>
            <a:ext cx="1080000" cy="1080000"/>
          </a:xfrm>
          <a:prstGeom prst="mathMultiply">
            <a:avLst>
              <a:gd name="adj1" fmla="val 15187"/>
            </a:avLst>
          </a:pr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81B2AB1-8A28-4292-97FA-821C38D48D38}"/>
              </a:ext>
            </a:extLst>
          </p:cNvPr>
          <p:cNvSpPr/>
          <p:nvPr/>
        </p:nvSpPr>
        <p:spPr>
          <a:xfrm>
            <a:off x="5813777" y="4910666"/>
            <a:ext cx="1377245" cy="6621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6589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45DBA-8F59-476E-ACD8-99AE9CEB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24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CBC402F-E732-4FF4-8298-627CF9316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82419"/>
            <a:ext cx="10515600" cy="1428797"/>
          </a:xfrm>
        </p:spPr>
        <p:txBody>
          <a:bodyPr/>
          <a:lstStyle/>
          <a:p>
            <a:pPr marL="0" indent="0" algn="ctr">
              <a:buNone/>
            </a:pPr>
            <a:r>
              <a:rPr lang="de-DE" sz="3600" dirty="0">
                <a:solidFill>
                  <a:schemeClr val="accent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https://github.com/timmmerlan/fossgis_project</a:t>
            </a:r>
            <a:endParaRPr lang="de-DE" sz="3600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de-DE" sz="3600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5924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CBC402F-E732-4FF4-8298-627CF9316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6143601"/>
            <a:ext cx="10515600" cy="1428797"/>
          </a:xfrm>
        </p:spPr>
        <p:txBody>
          <a:bodyPr/>
          <a:lstStyle/>
          <a:p>
            <a:pPr marL="0" indent="0" algn="ctr">
              <a:buNone/>
            </a:pPr>
            <a:r>
              <a:rPr lang="de-DE" sz="3600" dirty="0" err="1">
                <a:solidFill>
                  <a:schemeClr val="accent1">
                    <a:lumMod val="50000"/>
                  </a:schemeClr>
                </a:solidFill>
              </a:rPr>
              <a:t>Thank</a:t>
            </a:r>
            <a:r>
              <a:rPr lang="de-DE" sz="3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DE" sz="3600" dirty="0" err="1">
                <a:solidFill>
                  <a:schemeClr val="accent1">
                    <a:lumMod val="50000"/>
                  </a:schemeClr>
                </a:solidFill>
              </a:rPr>
              <a:t>You</a:t>
            </a:r>
            <a:r>
              <a:rPr lang="de-DE" sz="3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DE" sz="3600" dirty="0" err="1">
                <a:solidFill>
                  <a:schemeClr val="accent1">
                    <a:lumMod val="50000"/>
                  </a:schemeClr>
                </a:solidFill>
              </a:rPr>
              <a:t>For</a:t>
            </a:r>
            <a:r>
              <a:rPr lang="de-DE" sz="3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DE" sz="3600" dirty="0" err="1">
                <a:solidFill>
                  <a:schemeClr val="accent1">
                    <a:lumMod val="50000"/>
                  </a:schemeClr>
                </a:solidFill>
              </a:rPr>
              <a:t>Your</a:t>
            </a:r>
            <a:r>
              <a:rPr lang="de-DE" sz="3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DE" sz="3600" dirty="0" err="1">
                <a:solidFill>
                  <a:schemeClr val="accent1">
                    <a:lumMod val="50000"/>
                  </a:schemeClr>
                </a:solidFill>
              </a:rPr>
              <a:t>Participation</a:t>
            </a:r>
            <a:r>
              <a:rPr lang="de-DE" sz="3600" dirty="0">
                <a:solidFill>
                  <a:schemeClr val="accent1">
                    <a:lumMod val="50000"/>
                  </a:schemeClr>
                </a:solidFill>
              </a:rPr>
              <a:t>!</a:t>
            </a:r>
          </a:p>
          <a:p>
            <a:pPr marL="0" indent="0">
              <a:buNone/>
            </a:pPr>
            <a:endParaRPr lang="de-DE" sz="3600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de-DE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fik 7" descr="Ein Bild, das draußen, Gebäude, Stadt, Gras enthält.&#10;&#10;Automatisch generierte Beschreibung">
            <a:extLst>
              <a:ext uri="{FF2B5EF4-FFF2-40B4-BE49-F238E27FC236}">
                <a16:creationId xmlns:a16="http://schemas.microsoft.com/office/drawing/2014/main" id="{ED55BF8B-3AA3-471F-B9E4-17067EA85D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197" y="0"/>
            <a:ext cx="9091605" cy="606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8110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8080"/>
            <a:ext cx="10515600" cy="459888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de-DE" sz="20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Andhika</a:t>
            </a:r>
            <a:r>
              <a:rPr lang="de-DE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 (2011): 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Just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fun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pic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Retrieved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http://picforfuns.blogspot.com/2011/05/cool-guys-don-look-at-explosions.html (05.02.2020)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Bonne, K., </a:t>
            </a:r>
            <a:r>
              <a:rPr lang="en-US" sz="20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Kervyn</a:t>
            </a:r>
            <a:r>
              <a:rPr lang="en-US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, M., </a:t>
            </a:r>
            <a:r>
              <a:rPr lang="en-US" sz="20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Cascone</a:t>
            </a:r>
            <a:r>
              <a:rPr lang="en-US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, L., </a:t>
            </a:r>
            <a:r>
              <a:rPr lang="en-US" sz="20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Njome</a:t>
            </a:r>
            <a:r>
              <a:rPr lang="en-US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, S., Van </a:t>
            </a:r>
            <a:r>
              <a:rPr lang="en-US" sz="20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Ranst</a:t>
            </a:r>
            <a:r>
              <a:rPr lang="en-US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, E., Suh, E., </a:t>
            </a:r>
            <a:r>
              <a:rPr lang="en-US" sz="20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Ayonghe</a:t>
            </a:r>
            <a:r>
              <a:rPr lang="en-US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, S., Jacobs, P., &amp; Ernst, G.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(2008): A new approach to assess long‐term lava flow hazard and risk using GIS and low‐cost remote sensing: The case of Mount Cameroon, West Africa. In: International Journal of Remote Sensing, 29(22)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6539-6564.</a:t>
            </a:r>
          </a:p>
          <a:p>
            <a:pPr marL="0" indent="0" algn="just">
              <a:buNone/>
            </a:pPr>
            <a:r>
              <a:rPr lang="en-US" sz="20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Mossoux</a:t>
            </a:r>
            <a:r>
              <a:rPr lang="en-US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, S., </a:t>
            </a:r>
            <a:r>
              <a:rPr lang="en-US" sz="20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Saey</a:t>
            </a:r>
            <a:r>
              <a:rPr lang="en-US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, M., Bartolini, S., </a:t>
            </a:r>
            <a:r>
              <a:rPr lang="en-US" sz="20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Poppe</a:t>
            </a:r>
            <a:r>
              <a:rPr lang="en-US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, S., Canters, F., &amp; </a:t>
            </a:r>
            <a:r>
              <a:rPr lang="en-US" sz="20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Kervyn</a:t>
            </a:r>
            <a:r>
              <a:rPr lang="en-US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, M.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(2016): Q-LAVHA: A flexible GIS plugin to simulate lava flows. In: Computers &amp; Geosciences, 97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98-109.</a:t>
            </a:r>
          </a:p>
          <a:p>
            <a:pPr marL="0" indent="0">
              <a:buNone/>
            </a:pPr>
            <a:r>
              <a:rPr lang="en-US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OpenStreetMap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(2020): OpenStreetMap.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Retrieved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www.openstreetmap.org (05.02.2020)</a:t>
            </a:r>
            <a:endParaRPr lang="de-DE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Park, G. 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(2015): Die Geologie Europas. Darmstadt: WBG. </a:t>
            </a:r>
            <a:endParaRPr lang="de-DE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DE" sz="20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Pixabay</a:t>
            </a:r>
            <a:r>
              <a:rPr lang="de-DE" sz="2000" cap="small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2017): Fotos.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Retrieved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https://pixabay.com/de/photos/%C3%A4tna-vulkan-sizilien-italien-2979915/ (05.02.2020)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263CDD-5FC2-4C13-A9F9-22E4FF2B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26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634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D100F10B-B840-467C-8D2E-6E555127C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42F9E33-FC79-41A0-858F-C66428FF1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8458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9532E78-45BB-48E3-AA71-43933B9AA88E}"/>
              </a:ext>
            </a:extLst>
          </p:cNvPr>
          <p:cNvSpPr txBox="1"/>
          <p:nvPr/>
        </p:nvSpPr>
        <p:spPr>
          <a:xfrm>
            <a:off x="1" y="628650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Johannes Nützel, Sebastian </a:t>
            </a:r>
            <a:r>
              <a:rPr lang="de-DE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Ulmeanu</a:t>
            </a:r>
            <a:r>
              <a:rPr lang="de-DE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Tim Waibel</a:t>
            </a:r>
          </a:p>
        </p:txBody>
      </p:sp>
    </p:spTree>
    <p:extLst>
      <p:ext uri="{BB962C8B-B14F-4D97-AF65-F5344CB8AC3E}">
        <p14:creationId xmlns:p14="http://schemas.microsoft.com/office/powerpoint/2010/main" val="3131237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67CF16-0616-441A-9B94-0A5F6A4E0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Mt.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Etna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its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surroundings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Tools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Vulnerability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Q-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Lavha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What‘s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next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5CAEE4-7974-412C-8502-B2C8A7F24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z="160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200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1. Mt. Etna and its Surroundings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Some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kind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5D93B49-0321-4AC9-BD2D-E952E7CEF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mtClean="0"/>
              <a:t>5</a:t>
            </a:fld>
            <a:endParaRPr lang="de-DE"/>
          </a:p>
        </p:txBody>
      </p:sp>
      <p:pic>
        <p:nvPicPr>
          <p:cNvPr id="7" name="Picture 2" descr="Ätna, Vulkan, Sizilien, Italien, Gipfel, Berg, Reise">
            <a:extLst>
              <a:ext uri="{FF2B5EF4-FFF2-40B4-BE49-F238E27FC236}">
                <a16:creationId xmlns:a16="http://schemas.microsoft.com/office/drawing/2014/main" id="{9DC3D073-094D-4A47-A3DF-370C21E89F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45"/>
          <a:stretch/>
        </p:blipFill>
        <p:spPr bwMode="auto">
          <a:xfrm>
            <a:off x="0" y="2074179"/>
            <a:ext cx="12191999" cy="4783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98138D4-0F79-478A-8BB5-F0BDF17DE159}"/>
              </a:ext>
            </a:extLst>
          </p:cNvPr>
          <p:cNvSpPr txBox="1"/>
          <p:nvPr/>
        </p:nvSpPr>
        <p:spPr>
          <a:xfrm>
            <a:off x="0" y="1766402"/>
            <a:ext cx="5215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Fig.1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Mt.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Etna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400" cap="small" dirty="0" err="1">
                <a:latin typeface="Arial" panose="020B0604020202020204" pitchFamily="34" charset="0"/>
                <a:cs typeface="Arial" panose="020B0604020202020204" pitchFamily="34" charset="0"/>
              </a:rPr>
              <a:t>Pixabay</a:t>
            </a:r>
            <a:r>
              <a:rPr lang="de-DE" sz="1400" cap="sm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2017)</a:t>
            </a:r>
          </a:p>
        </p:txBody>
      </p:sp>
    </p:spTree>
    <p:extLst>
      <p:ext uri="{BB962C8B-B14F-4D97-AF65-F5344CB8AC3E}">
        <p14:creationId xmlns:p14="http://schemas.microsoft.com/office/powerpoint/2010/main" val="3351175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Some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kind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6CDB470-E708-4193-9B71-D118E372E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7530515" cy="68580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5F8C106-50FA-4D3E-88A6-9640F9582587}"/>
              </a:ext>
            </a:extLst>
          </p:cNvPr>
          <p:cNvSpPr txBox="1"/>
          <p:nvPr/>
        </p:nvSpPr>
        <p:spPr>
          <a:xfrm>
            <a:off x="8368715" y="5736635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Fig.2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Surroundings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Mt.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Etna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(OpenStreetMap 2020)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46B371-1C0D-488A-80C4-3399DA573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elle 7">
            <a:extLst>
              <a:ext uri="{FF2B5EF4-FFF2-40B4-BE49-F238E27FC236}">
                <a16:creationId xmlns:a16="http://schemas.microsoft.com/office/drawing/2014/main" id="{B5C10B3D-7E06-412A-BD58-732437E05A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362690"/>
              </p:ext>
            </p:extLst>
          </p:nvPr>
        </p:nvGraphicFramePr>
        <p:xfrm>
          <a:off x="8771202" y="598145"/>
          <a:ext cx="2912532" cy="1981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6129">
                  <a:extLst>
                    <a:ext uri="{9D8B030D-6E8A-4147-A177-3AD203B41FA5}">
                      <a16:colId xmlns:a16="http://schemas.microsoft.com/office/drawing/2014/main" val="1186602476"/>
                    </a:ext>
                  </a:extLst>
                </a:gridCol>
                <a:gridCol w="1706403">
                  <a:extLst>
                    <a:ext uri="{9D8B030D-6E8A-4147-A177-3AD203B41FA5}">
                      <a16:colId xmlns:a16="http://schemas.microsoft.com/office/drawing/2014/main" val="2250718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Radius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Population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339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5km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0558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10km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3,291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90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30km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1,016,540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8574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100km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3,052,770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4197818"/>
                  </a:ext>
                </a:extLst>
              </a:tr>
            </a:tbl>
          </a:graphicData>
        </a:graphic>
      </p:graphicFrame>
      <p:sp>
        <p:nvSpPr>
          <p:cNvPr id="9" name="Rechteck 8">
            <a:extLst>
              <a:ext uri="{FF2B5EF4-FFF2-40B4-BE49-F238E27FC236}">
                <a16:creationId xmlns:a16="http://schemas.microsoft.com/office/drawing/2014/main" id="{2EF93A63-5D32-42FB-95AD-99DD85F7DEEC}"/>
              </a:ext>
            </a:extLst>
          </p:cNvPr>
          <p:cNvSpPr/>
          <p:nvPr/>
        </p:nvSpPr>
        <p:spPr>
          <a:xfrm>
            <a:off x="8771202" y="2711663"/>
            <a:ext cx="291253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Source: https://volcano.si.edu/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volcano.cfm?vn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=211060</a:t>
            </a:r>
          </a:p>
        </p:txBody>
      </p:sp>
    </p:spTree>
    <p:extLst>
      <p:ext uri="{BB962C8B-B14F-4D97-AF65-F5344CB8AC3E}">
        <p14:creationId xmlns:p14="http://schemas.microsoft.com/office/powerpoint/2010/main" val="2108649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99A659-AFCE-48D5-9D2D-FF657236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Geology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3B5F3BB-3550-4ECB-888C-56FD97A96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1BB71-5B99-4224-BCBA-D5D118A8E38E}" type="slidenum">
              <a:rPr lang="de-DE" sz="1600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D55B3B30-F6A8-4F1F-AD43-4D24BFF99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103" y="759542"/>
            <a:ext cx="6511767" cy="533891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B94F8AC-024D-4D44-AAC0-71772CFA29EC}"/>
              </a:ext>
            </a:extLst>
          </p:cNvPr>
          <p:cNvSpPr txBox="1"/>
          <p:nvPr/>
        </p:nvSpPr>
        <p:spPr>
          <a:xfrm>
            <a:off x="1000432" y="5575238"/>
            <a:ext cx="2037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Fig.3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Geology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Italy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(Park 2015)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58F81C04-79A0-4183-9FB6-6A9147EF53A5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440DD49B-4B53-454E-999F-B104DA6B7FF5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1058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2. Motivation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45DBA-8F59-476E-ACD8-99AE9CEB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7D328968-FB8F-43BC-82D7-FF76953D1A0B}"/>
              </a:ext>
            </a:extLst>
          </p:cNvPr>
          <p:cNvGrpSpPr/>
          <p:nvPr/>
        </p:nvGrpSpPr>
        <p:grpSpPr>
          <a:xfrm>
            <a:off x="3730449" y="1445002"/>
            <a:ext cx="5492573" cy="4830105"/>
            <a:chOff x="1026230" y="1445002"/>
            <a:chExt cx="5492573" cy="4830105"/>
          </a:xfrm>
        </p:grpSpPr>
        <p:sp>
          <p:nvSpPr>
            <p:cNvPr id="10" name="Denkblase: wolkenförmig 9">
              <a:extLst>
                <a:ext uri="{FF2B5EF4-FFF2-40B4-BE49-F238E27FC236}">
                  <a16:creationId xmlns:a16="http://schemas.microsoft.com/office/drawing/2014/main" id="{C7BC4E90-98A3-4D32-96B5-01DDF0ED4ADC}"/>
                </a:ext>
              </a:extLst>
            </p:cNvPr>
            <p:cNvSpPr/>
            <p:nvPr/>
          </p:nvSpPr>
          <p:spPr>
            <a:xfrm>
              <a:off x="1495248" y="1445002"/>
              <a:ext cx="5023555" cy="2844775"/>
            </a:xfrm>
            <a:prstGeom prst="cloudCallou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Can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do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it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without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professional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software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?</a:t>
              </a:r>
            </a:p>
            <a:p>
              <a:pPr algn="ctr"/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Can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it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be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done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without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numerical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24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</a:t>
              </a:r>
              <a:r>
                <a:rPr lang="de-DE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?</a:t>
              </a:r>
            </a:p>
          </p:txBody>
        </p:sp>
        <p:pic>
          <p:nvPicPr>
            <p:cNvPr id="2050" name="Picture 2" descr="Bildergebnis für thinking cap">
              <a:extLst>
                <a:ext uri="{FF2B5EF4-FFF2-40B4-BE49-F238E27FC236}">
                  <a16:creationId xmlns:a16="http://schemas.microsoft.com/office/drawing/2014/main" id="{B4C008B1-DED5-4DBD-A03C-37F23D313B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230" y="4341532"/>
              <a:ext cx="1695450" cy="1933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82965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E9F17-42EB-448F-B0D9-D839BDB5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3. Workflow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6514CB-ED07-4FE5-B5DA-D1A363DB294D}"/>
              </a:ext>
            </a:extLst>
          </p:cNvPr>
          <p:cNvCxnSpPr/>
          <p:nvPr/>
        </p:nvCxnSpPr>
        <p:spPr>
          <a:xfrm>
            <a:off x="898585" y="6340417"/>
            <a:ext cx="10394831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EC0128E8-F5A8-4E2D-8359-BB385989842F}"/>
              </a:ext>
            </a:extLst>
          </p:cNvPr>
          <p:cNvSpPr txBox="1"/>
          <p:nvPr/>
        </p:nvSpPr>
        <p:spPr>
          <a:xfrm>
            <a:off x="2421147" y="6392173"/>
            <a:ext cx="734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Risk Analysis for the Etna Region Using Free and Open Source GIS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45DBA-8F59-476E-ACD8-99AE9CEB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fld id="{4611BB71-5B99-4224-BCBA-D5D118A8E38E}" type="slidenum"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4CFC7A4-0DEB-4D92-B106-24AC2D87E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613" y="1690688"/>
            <a:ext cx="7724775" cy="3733800"/>
          </a:xfrm>
          <a:prstGeom prst="rect">
            <a:avLst/>
          </a:prstGeom>
        </p:spPr>
      </p:pic>
      <p:sp>
        <p:nvSpPr>
          <p:cNvPr id="9" name="Multiplikationszeichen 8">
            <a:extLst>
              <a:ext uri="{FF2B5EF4-FFF2-40B4-BE49-F238E27FC236}">
                <a16:creationId xmlns:a16="http://schemas.microsoft.com/office/drawing/2014/main" id="{4CEC9041-4968-4DF4-A30B-254A72CD0DF9}"/>
              </a:ext>
            </a:extLst>
          </p:cNvPr>
          <p:cNvSpPr/>
          <p:nvPr/>
        </p:nvSpPr>
        <p:spPr>
          <a:xfrm>
            <a:off x="3420533" y="1348009"/>
            <a:ext cx="1080000" cy="1080000"/>
          </a:xfrm>
          <a:prstGeom prst="mathMultiply">
            <a:avLst>
              <a:gd name="adj1" fmla="val 15187"/>
            </a:avLst>
          </a:pr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776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1243</Words>
  <Application>Microsoft Office PowerPoint</Application>
  <PresentationFormat>Breitbild</PresentationFormat>
  <Paragraphs>176</Paragraphs>
  <Slides>26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 A Risk Analysis for the Etna Region Using Free and Open Source GIS</vt:lpstr>
      <vt:lpstr>Content</vt:lpstr>
      <vt:lpstr>1. Mt. Etna and its Surroundings</vt:lpstr>
      <vt:lpstr>PowerPoint-Präsentation</vt:lpstr>
      <vt:lpstr>Geology</vt:lpstr>
      <vt:lpstr>2. Motivation</vt:lpstr>
      <vt:lpstr>3. Workflow</vt:lpstr>
      <vt:lpstr>4. Data</vt:lpstr>
      <vt:lpstr>5. Tools</vt:lpstr>
      <vt:lpstr>Overview: Workflow</vt:lpstr>
      <vt:lpstr>6. Vulnerability Analysis</vt:lpstr>
      <vt:lpstr>Weighting</vt:lpstr>
      <vt:lpstr>PowerPoint-Präsentation</vt:lpstr>
      <vt:lpstr>Overview: Workflow</vt:lpstr>
      <vt:lpstr>7. Q-LavHA</vt:lpstr>
      <vt:lpstr>Lava Flow Path</vt:lpstr>
      <vt:lpstr>Corrective Factors</vt:lpstr>
      <vt:lpstr>Options for Lava Flow Length</vt:lpstr>
      <vt:lpstr>Current Results</vt:lpstr>
      <vt:lpstr>8. What‘s next?</vt:lpstr>
      <vt:lpstr>Overview: Workflow</vt:lpstr>
      <vt:lpstr>Github</vt:lpstr>
      <vt:lpstr>PowerPoint-Präsentation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Tim Waibel</dc:creator>
  <cp:lastModifiedBy>Tim Waibel</cp:lastModifiedBy>
  <cp:revision>52</cp:revision>
  <dcterms:created xsi:type="dcterms:W3CDTF">2020-02-04T09:22:33Z</dcterms:created>
  <dcterms:modified xsi:type="dcterms:W3CDTF">2020-02-05T10:05:12Z</dcterms:modified>
</cp:coreProperties>
</file>

<file path=docProps/thumbnail.jpeg>
</file>